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2" r:id="rId4"/>
    <p:sldId id="263" r:id="rId5"/>
    <p:sldId id="258" r:id="rId6"/>
  </p:sldIdLst>
  <p:sldSz cx="12192000" cy="6858000"/>
  <p:notesSz cx="6858000" cy="9144000"/>
  <p:defaultText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1579D27-52C9-4319-B596-228653322ECD}">
          <p14:sldIdLst>
            <p14:sldId id="256"/>
            <p14:sldId id="257"/>
            <p14:sldId id="262"/>
            <p14:sldId id="263"/>
            <p14:sldId id="25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5A22"/>
    <a:srgbClr val="A93E1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94660"/>
  </p:normalViewPr>
  <p:slideViewPr>
    <p:cSldViewPr snapToGrid="0">
      <p:cViewPr varScale="1">
        <p:scale>
          <a:sx n="113" d="100"/>
          <a:sy n="113" d="100"/>
        </p:scale>
        <p:origin x="56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image1.jpeg>
</file>

<file path=ppt/media/image10.png>
</file>

<file path=ppt/media/image11.png>
</file>

<file path=ppt/media/image12.png>
</file>

<file path=ppt/media/image13.png>
</file>

<file path=ppt/media/image14.gi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00B347E-CAF8-4D81-AAFB-1EC83743E682}" type="datetimeFigureOut">
              <a:rPr lang="en-NG" smtClean="0"/>
              <a:t>15/06/2022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15170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00B347E-CAF8-4D81-AAFB-1EC83743E682}" type="datetimeFigureOut">
              <a:rPr lang="en-NG" smtClean="0"/>
              <a:t>15/06/2022</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3663750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00B347E-CAF8-4D81-AAFB-1EC83743E682}" type="datetimeFigureOut">
              <a:rPr lang="en-NG" smtClean="0"/>
              <a:t>15/06/2022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12963777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C00B347E-CAF8-4D81-AAFB-1EC83743E682}" type="datetimeFigureOut">
              <a:rPr lang="en-NG" smtClean="0"/>
              <a:t>15/06/2022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33384996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C00B347E-CAF8-4D81-AAFB-1EC83743E682}" type="datetimeFigureOut">
              <a:rPr lang="en-NG" smtClean="0"/>
              <a:t>15/06/2022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29904416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00B347E-CAF8-4D81-AAFB-1EC83743E682}" type="datetimeFigureOut">
              <a:rPr lang="en-NG" smtClean="0"/>
              <a:t>15/06/2022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6090282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00B347E-CAF8-4D81-AAFB-1EC83743E682}" type="datetimeFigureOut">
              <a:rPr lang="en-NG" smtClean="0"/>
              <a:t>15/06/2022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21311575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0B347E-CAF8-4D81-AAFB-1EC83743E682}" type="datetimeFigureOut">
              <a:rPr lang="en-NG" smtClean="0"/>
              <a:t>15/06/2022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2993512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0B347E-CAF8-4D81-AAFB-1EC83743E682}" type="datetimeFigureOut">
              <a:rPr lang="en-NG" smtClean="0"/>
              <a:t>15/06/2022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2612746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0B347E-CAF8-4D81-AAFB-1EC83743E682}" type="datetimeFigureOut">
              <a:rPr lang="en-NG" smtClean="0"/>
              <a:t>15/06/2022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1403750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00B347E-CAF8-4D81-AAFB-1EC83743E682}" type="datetimeFigureOut">
              <a:rPr lang="en-NG" smtClean="0"/>
              <a:t>15/06/2022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3353979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00B347E-CAF8-4D81-AAFB-1EC83743E682}" type="datetimeFigureOut">
              <a:rPr lang="en-NG" smtClean="0"/>
              <a:t>15/06/2022</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1155003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00B347E-CAF8-4D81-AAFB-1EC83743E682}" type="datetimeFigureOut">
              <a:rPr lang="en-NG" smtClean="0"/>
              <a:t>15/06/2022</a:t>
            </a:fld>
            <a:endParaRPr lang="en-NG"/>
          </a:p>
        </p:txBody>
      </p:sp>
      <p:sp>
        <p:nvSpPr>
          <p:cNvPr id="8" name="Footer Placeholder 7"/>
          <p:cNvSpPr>
            <a:spLocks noGrp="1"/>
          </p:cNvSpPr>
          <p:nvPr>
            <p:ph type="ftr" sz="quarter" idx="11"/>
          </p:nvPr>
        </p:nvSpPr>
        <p:spPr/>
        <p:txBody>
          <a:bodyPr/>
          <a:lstStyle/>
          <a:p>
            <a:endParaRPr lang="en-NG"/>
          </a:p>
        </p:txBody>
      </p:sp>
      <p:sp>
        <p:nvSpPr>
          <p:cNvPr id="9" name="Slide Number Placeholder 8"/>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328924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00B347E-CAF8-4D81-AAFB-1EC83743E682}" type="datetimeFigureOut">
              <a:rPr lang="en-NG" smtClean="0"/>
              <a:t>15/06/2022</a:t>
            </a:fld>
            <a:endParaRPr lang="en-NG"/>
          </a:p>
        </p:txBody>
      </p:sp>
      <p:sp>
        <p:nvSpPr>
          <p:cNvPr id="4" name="Footer Placeholder 3"/>
          <p:cNvSpPr>
            <a:spLocks noGrp="1"/>
          </p:cNvSpPr>
          <p:nvPr>
            <p:ph type="ftr" sz="quarter" idx="11"/>
          </p:nvPr>
        </p:nvSpPr>
        <p:spPr/>
        <p:txBody>
          <a:bodyPr/>
          <a:lstStyle/>
          <a:p>
            <a:endParaRPr lang="en-NG"/>
          </a:p>
        </p:txBody>
      </p:sp>
      <p:sp>
        <p:nvSpPr>
          <p:cNvPr id="5" name="Slide Number Placeholder 4"/>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3532891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0B347E-CAF8-4D81-AAFB-1EC83743E682}" type="datetimeFigureOut">
              <a:rPr lang="en-NG" smtClean="0"/>
              <a:t>15/06/2022</a:t>
            </a:fld>
            <a:endParaRPr lang="en-NG"/>
          </a:p>
        </p:txBody>
      </p:sp>
      <p:sp>
        <p:nvSpPr>
          <p:cNvPr id="3" name="Footer Placeholder 2"/>
          <p:cNvSpPr>
            <a:spLocks noGrp="1"/>
          </p:cNvSpPr>
          <p:nvPr>
            <p:ph type="ftr" sz="quarter" idx="11"/>
          </p:nvPr>
        </p:nvSpPr>
        <p:spPr/>
        <p:txBody>
          <a:bodyPr/>
          <a:lstStyle/>
          <a:p>
            <a:endParaRPr lang="en-NG"/>
          </a:p>
        </p:txBody>
      </p:sp>
      <p:sp>
        <p:nvSpPr>
          <p:cNvPr id="4" name="Slide Number Placeholder 3"/>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8039382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00B347E-CAF8-4D81-AAFB-1EC83743E682}" type="datetimeFigureOut">
              <a:rPr lang="en-NG" smtClean="0"/>
              <a:t>15/06/2022</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2700717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C00B347E-CAF8-4D81-AAFB-1EC83743E682}" type="datetimeFigureOut">
              <a:rPr lang="en-NG" smtClean="0"/>
              <a:t>15/06/2022</a:t>
            </a:fld>
            <a:endParaRPr lang="en-NG"/>
          </a:p>
        </p:txBody>
      </p:sp>
      <p:sp>
        <p:nvSpPr>
          <p:cNvPr id="6" name="Footer Placeholder 5"/>
          <p:cNvSpPr>
            <a:spLocks noGrp="1"/>
          </p:cNvSpPr>
          <p:nvPr>
            <p:ph type="ftr" sz="quarter" idx="11"/>
          </p:nvPr>
        </p:nvSpPr>
        <p:spPr>
          <a:xfrm>
            <a:off x="1141412" y="5883275"/>
            <a:ext cx="5105400" cy="365125"/>
          </a:xfrm>
        </p:spPr>
        <p:txBody>
          <a:bodyPr/>
          <a:lstStyle/>
          <a:p>
            <a:endParaRPr lang="en-NG"/>
          </a:p>
        </p:txBody>
      </p:sp>
      <p:sp>
        <p:nvSpPr>
          <p:cNvPr id="7" name="Slide Number Placeholder 6"/>
          <p:cNvSpPr>
            <a:spLocks noGrp="1"/>
          </p:cNvSpPr>
          <p:nvPr>
            <p:ph type="sldNum" sz="quarter" idx="12"/>
          </p:nvPr>
        </p:nvSpPr>
        <p:spPr>
          <a:xfrm>
            <a:off x="10742612" y="5883275"/>
            <a:ext cx="322567" cy="365125"/>
          </a:xfrm>
        </p:spPr>
        <p:txBody>
          <a:bodyPr/>
          <a:lstStyle/>
          <a:p>
            <a:fld id="{025699BD-C82A-45F1-B33C-B9B434E33AF2}" type="slidenum">
              <a:rPr lang="en-NG" smtClean="0"/>
              <a:t>‹#›</a:t>
            </a:fld>
            <a:endParaRPr lang="en-NG"/>
          </a:p>
        </p:txBody>
      </p:sp>
    </p:spTree>
    <p:extLst>
      <p:ext uri="{BB962C8B-B14F-4D97-AF65-F5344CB8AC3E}">
        <p14:creationId xmlns:p14="http://schemas.microsoft.com/office/powerpoint/2010/main" val="1797252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00B347E-CAF8-4D81-AAFB-1EC83743E682}" type="datetimeFigureOut">
              <a:rPr lang="en-NG" smtClean="0"/>
              <a:t>15/06/2022</a:t>
            </a:fld>
            <a:endParaRPr lang="en-NG"/>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NG"/>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25699BD-C82A-45F1-B33C-B9B434E33AF2}" type="slidenum">
              <a:rPr lang="en-NG" smtClean="0"/>
              <a:t>‹#›</a:t>
            </a:fld>
            <a:endParaRPr lang="en-NG"/>
          </a:p>
        </p:txBody>
      </p:sp>
    </p:spTree>
    <p:extLst>
      <p:ext uri="{BB962C8B-B14F-4D97-AF65-F5344CB8AC3E}">
        <p14:creationId xmlns:p14="http://schemas.microsoft.com/office/powerpoint/2010/main" val="106894653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hyperlink" Target="http://www.kaggle.com/"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3.pn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14.gif"/><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duotone>
              <a:schemeClr val="bg2">
                <a:shade val="28000"/>
                <a:satMod val="94000"/>
                <a:lumMod val="20000"/>
              </a:schemeClr>
              <a:schemeClr val="bg2">
                <a:tint val="94000"/>
                <a:shade val="84000"/>
                <a:satMod val="148000"/>
                <a:lumMod val="114000"/>
              </a:schemeClr>
            </a:duotone>
            <a:lum/>
            <a:extLst>
              <a:ext uri="{BEBA8EAE-BF5A-486C-A8C5-ECC9F3942E4B}">
                <a14:imgProps xmlns:a14="http://schemas.microsoft.com/office/drawing/2010/main">
                  <a14:imgLayer r:embed="rId5">
                    <a14:imgEffect>
                      <a14:colorTemperature colorTemp="4584"/>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0" y="1187707"/>
            <a:ext cx="4910328" cy="1782248"/>
            <a:chOff x="0" y="929311"/>
            <a:chExt cx="4910328" cy="2059302"/>
          </a:xfrm>
        </p:grpSpPr>
        <p:sp>
          <p:nvSpPr>
            <p:cNvPr id="5" name="Arrow: Right 4">
              <a:extLst>
                <a:ext uri="{FF2B5EF4-FFF2-40B4-BE49-F238E27FC236}">
                  <a16:creationId xmlns:a16="http://schemas.microsoft.com/office/drawing/2014/main" id="{D38EB86A-417F-49C7-9FBA-6B7D19826759}"/>
                </a:ext>
              </a:extLst>
            </p:cNvPr>
            <p:cNvSpPr/>
            <p:nvPr/>
          </p:nvSpPr>
          <p:spPr>
            <a:xfrm>
              <a:off x="0" y="929311"/>
              <a:ext cx="4910328" cy="2059302"/>
            </a:xfrm>
            <a:prstGeom prst="rightArrow">
              <a:avLst/>
            </a:prstGeom>
            <a:solidFill>
              <a:schemeClr val="bg1">
                <a:lumMod val="65000"/>
                <a:lumOff val="35000"/>
              </a:schemeClr>
            </a:solidFill>
            <a:ln>
              <a:solidFill>
                <a:schemeClr val="tx1">
                  <a:lumMod val="75000"/>
                </a:schemeClr>
              </a:solidFill>
            </a:ln>
            <a:effectLst>
              <a:outerShdw blurRad="76200" dist="12700" dir="8100000" sy="-23000" kx="8004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4" name="TextBox 3">
              <a:extLst>
                <a:ext uri="{FF2B5EF4-FFF2-40B4-BE49-F238E27FC236}">
                  <a16:creationId xmlns:a16="http://schemas.microsoft.com/office/drawing/2014/main" id="{F32322C4-D2A2-452C-8063-BCF744E33CF2}"/>
                </a:ext>
              </a:extLst>
            </p:cNvPr>
            <p:cNvSpPr txBox="1"/>
            <p:nvPr/>
          </p:nvSpPr>
          <p:spPr>
            <a:xfrm>
              <a:off x="744931" y="1480094"/>
              <a:ext cx="3369869" cy="830997"/>
            </a:xfrm>
            <a:prstGeom prst="rect">
              <a:avLst/>
            </a:prstGeom>
            <a:noFill/>
          </p:spPr>
          <p:txBody>
            <a:bodyPr wrap="square" rtlCol="0">
              <a:spAutoFit/>
            </a:bodyPr>
            <a:lstStyle/>
            <a:p>
              <a:r>
                <a:rPr lang="en-US" sz="4800" b="1" dirty="0">
                  <a:latin typeface="Georgia" panose="02040502050405020303" pitchFamily="18" charset="0"/>
                </a:rPr>
                <a:t>Group 4</a:t>
              </a:r>
              <a:endParaRPr lang="en-NG" sz="4800" b="1" dirty="0">
                <a:latin typeface="Georgia" panose="02040502050405020303" pitchFamily="18" charset="0"/>
              </a:endParaRPr>
            </a:p>
          </p:txBody>
        </p:sp>
      </p:grpSp>
      <p:sp>
        <p:nvSpPr>
          <p:cNvPr id="8" name="TextBox 7">
            <a:extLst>
              <a:ext uri="{FF2B5EF4-FFF2-40B4-BE49-F238E27FC236}">
                <a16:creationId xmlns:a16="http://schemas.microsoft.com/office/drawing/2014/main" id="{9483D121-AB59-47AB-8406-9C6EF9D30321}"/>
              </a:ext>
            </a:extLst>
          </p:cNvPr>
          <p:cNvSpPr txBox="1"/>
          <p:nvPr/>
        </p:nvSpPr>
        <p:spPr>
          <a:xfrm>
            <a:off x="6830345" y="1286844"/>
            <a:ext cx="3749263" cy="1077218"/>
          </a:xfrm>
          <a:prstGeom prst="rect">
            <a:avLst/>
          </a:prstGeom>
          <a:noFill/>
        </p:spPr>
        <p:txBody>
          <a:bodyPr wrap="square" rtlCol="0">
            <a:spAutoFit/>
          </a:bodyPr>
          <a:lstStyle/>
          <a:p>
            <a:pPr algn="ctr"/>
            <a:r>
              <a:rPr lang="en-US" sz="3200" b="1" dirty="0">
                <a:latin typeface="Georgia" panose="02040502050405020303" pitchFamily="18" charset="0"/>
              </a:rPr>
              <a:t>Bank Churn Data</a:t>
            </a:r>
            <a:endParaRPr lang="en-NG" sz="3200" b="1" dirty="0">
              <a:latin typeface="Georgia" panose="02040502050405020303" pitchFamily="18" charset="0"/>
            </a:endParaRPr>
          </a:p>
        </p:txBody>
      </p:sp>
      <p:grpSp>
        <p:nvGrpSpPr>
          <p:cNvPr id="14" name="Group 13"/>
          <p:cNvGrpSpPr/>
          <p:nvPr/>
        </p:nvGrpSpPr>
        <p:grpSpPr>
          <a:xfrm>
            <a:off x="910915" y="3523315"/>
            <a:ext cx="3073638" cy="2278701"/>
            <a:chOff x="910915" y="3987595"/>
            <a:chExt cx="3073638" cy="3498980"/>
          </a:xfrm>
        </p:grpSpPr>
        <p:sp>
          <p:nvSpPr>
            <p:cNvPr id="9" name="Rounded Rectangle 8"/>
            <p:cNvSpPr/>
            <p:nvPr/>
          </p:nvSpPr>
          <p:spPr>
            <a:xfrm>
              <a:off x="910915" y="3987595"/>
              <a:ext cx="3024636" cy="3498980"/>
            </a:xfrm>
            <a:prstGeom prst="roundRect">
              <a:avLst/>
            </a:prstGeom>
            <a:solidFill>
              <a:schemeClr val="bg1">
                <a:lumMod val="65000"/>
                <a:lumOff val="35000"/>
              </a:schemeClr>
            </a:solidFill>
            <a:ln>
              <a:solidFill>
                <a:schemeClr val="tx1">
                  <a:lumMod val="75000"/>
                </a:schemeClr>
              </a:solid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483D121-AB59-47AB-8406-9C6EF9D30321}"/>
                </a:ext>
              </a:extLst>
            </p:cNvPr>
            <p:cNvSpPr txBox="1"/>
            <p:nvPr/>
          </p:nvSpPr>
          <p:spPr>
            <a:xfrm>
              <a:off x="1178789" y="4625216"/>
              <a:ext cx="2805764" cy="1338828"/>
            </a:xfrm>
            <a:prstGeom prst="rect">
              <a:avLst/>
            </a:prstGeom>
            <a:noFill/>
          </p:spPr>
          <p:txBody>
            <a:bodyPr wrap="square" rtlCol="0">
              <a:spAutoFit/>
            </a:bodyPr>
            <a:lstStyle/>
            <a:p>
              <a:pPr marL="342900" indent="-342900">
                <a:lnSpc>
                  <a:spcPct val="150000"/>
                </a:lnSpc>
                <a:buFont typeface="Wingdings" panose="05000000000000000000" pitchFamily="2" charset="2"/>
                <a:buChar char="v"/>
              </a:pPr>
              <a:r>
                <a:rPr lang="en-US" dirty="0">
                  <a:latin typeface="Georgia" panose="02040502050405020303" pitchFamily="18" charset="0"/>
                </a:rPr>
                <a:t>Ayodeji </a:t>
              </a:r>
              <a:r>
                <a:rPr lang="en-US" dirty="0" err="1">
                  <a:latin typeface="Georgia" panose="02040502050405020303" pitchFamily="18" charset="0"/>
                </a:rPr>
                <a:t>Olawore</a:t>
              </a:r>
              <a:endParaRPr lang="en-US" dirty="0">
                <a:latin typeface="Georgia" panose="02040502050405020303" pitchFamily="18" charset="0"/>
              </a:endParaRPr>
            </a:p>
            <a:p>
              <a:pPr marL="342900" indent="-342900">
                <a:lnSpc>
                  <a:spcPct val="150000"/>
                </a:lnSpc>
                <a:buFont typeface="Wingdings" panose="05000000000000000000" pitchFamily="2" charset="2"/>
                <a:buChar char="v"/>
              </a:pPr>
              <a:r>
                <a:rPr lang="en-US" dirty="0">
                  <a:latin typeface="Georgia" panose="02040502050405020303" pitchFamily="18" charset="0"/>
                </a:rPr>
                <a:t>Michael Afolabi</a:t>
              </a:r>
            </a:p>
            <a:p>
              <a:pPr marL="342900" indent="-342900">
                <a:lnSpc>
                  <a:spcPct val="150000"/>
                </a:lnSpc>
                <a:buFont typeface="Wingdings" panose="05000000000000000000" pitchFamily="2" charset="2"/>
                <a:buChar char="v"/>
              </a:pPr>
              <a:r>
                <a:rPr lang="en-US" dirty="0">
                  <a:latin typeface="Georgia" panose="02040502050405020303" pitchFamily="18" charset="0"/>
                </a:rPr>
                <a:t>Olufemi Abiodun</a:t>
              </a:r>
              <a:endParaRPr lang="en-NG" dirty="0">
                <a:latin typeface="Georgia" panose="02040502050405020303" pitchFamily="18" charset="0"/>
              </a:endParaRPr>
            </a:p>
          </p:txBody>
        </p:sp>
      </p:grpSp>
      <p:pic>
        <p:nvPicPr>
          <p:cNvPr id="7" name="Picture 6" descr="Graphical user interface&#10;&#10;Description automatically generated">
            <a:extLst>
              <a:ext uri="{FF2B5EF4-FFF2-40B4-BE49-F238E27FC236}">
                <a16:creationId xmlns:a16="http://schemas.microsoft.com/office/drawing/2014/main" id="{E943056B-7C08-4022-8960-C49110D040EC}"/>
              </a:ext>
            </a:extLst>
          </p:cNvPr>
          <p:cNvPicPr>
            <a:picLocks noChangeAspect="1"/>
          </p:cNvPicPr>
          <p:nvPr/>
        </p:nvPicPr>
        <p:blipFill rotWithShape="1">
          <a:blip r:embed="rId6">
            <a:extLst>
              <a:ext uri="{28A0092B-C50C-407E-A947-70E740481C1C}">
                <a14:useLocalDpi xmlns:a14="http://schemas.microsoft.com/office/drawing/2010/main" val="0"/>
              </a:ext>
            </a:extLst>
          </a:blip>
          <a:srcRect l="15300" t="39376" r="15928" b="38325"/>
          <a:stretch/>
        </p:blipFill>
        <p:spPr>
          <a:xfrm>
            <a:off x="161558" y="114090"/>
            <a:ext cx="1604490" cy="520257"/>
          </a:xfrm>
          <a:prstGeom prst="rect">
            <a:avLst/>
          </a:prstGeom>
        </p:spPr>
      </p:pic>
      <p:sp>
        <p:nvSpPr>
          <p:cNvPr id="15" name="TextBox 14">
            <a:extLst>
              <a:ext uri="{FF2B5EF4-FFF2-40B4-BE49-F238E27FC236}">
                <a16:creationId xmlns:a16="http://schemas.microsoft.com/office/drawing/2014/main" id="{9483D121-AB59-47AB-8406-9C6EF9D30321}"/>
              </a:ext>
            </a:extLst>
          </p:cNvPr>
          <p:cNvSpPr txBox="1"/>
          <p:nvPr/>
        </p:nvSpPr>
        <p:spPr>
          <a:xfrm>
            <a:off x="6172102" y="209626"/>
            <a:ext cx="5006499" cy="954107"/>
          </a:xfrm>
          <a:prstGeom prst="rect">
            <a:avLst/>
          </a:prstGeom>
          <a:noFill/>
        </p:spPr>
        <p:txBody>
          <a:bodyPr wrap="none" rtlCol="0">
            <a:spAutoFit/>
          </a:bodyPr>
          <a:lstStyle/>
          <a:p>
            <a:pPr algn="ctr"/>
            <a:r>
              <a:rPr lang="en-US" sz="2800" b="1" dirty="0">
                <a:latin typeface="Georgia" panose="02040502050405020303" pitchFamily="18" charset="0"/>
              </a:rPr>
              <a:t>Exploratory Data Analysis</a:t>
            </a:r>
          </a:p>
          <a:p>
            <a:pPr algn="ctr"/>
            <a:r>
              <a:rPr lang="en-US" sz="2800" b="1" dirty="0">
                <a:latin typeface="Georgia" panose="02040502050405020303" pitchFamily="18" charset="0"/>
              </a:rPr>
              <a:t> Project</a:t>
            </a:r>
            <a:endParaRPr lang="en-NG" sz="2800" b="1" dirty="0">
              <a:latin typeface="Georgia" panose="02040502050405020303" pitchFamily="18" charset="0"/>
            </a:endParaRPr>
          </a:p>
        </p:txBody>
      </p:sp>
      <p:grpSp>
        <p:nvGrpSpPr>
          <p:cNvPr id="3" name="Group 2"/>
          <p:cNvGrpSpPr/>
          <p:nvPr/>
        </p:nvGrpSpPr>
        <p:grpSpPr>
          <a:xfrm>
            <a:off x="5248656" y="1847421"/>
            <a:ext cx="6776201" cy="3648123"/>
            <a:chOff x="5472370" y="1847421"/>
            <a:chExt cx="6552487" cy="3337227"/>
          </a:xfrm>
        </p:grpSpPr>
        <p:sp>
          <p:nvSpPr>
            <p:cNvPr id="13" name="Rectangle 12"/>
            <p:cNvSpPr/>
            <p:nvPr/>
          </p:nvSpPr>
          <p:spPr>
            <a:xfrm>
              <a:off x="5472370" y="1847421"/>
              <a:ext cx="6552487" cy="3337227"/>
            </a:xfrm>
            <a:prstGeom prst="rect">
              <a:avLst/>
            </a:prstGeom>
            <a:solidFill>
              <a:schemeClr val="tx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1"/>
            <p:cNvPicPr>
              <a:picLocks noChangeAspect="1"/>
            </p:cNvPicPr>
            <p:nvPr/>
          </p:nvPicPr>
          <p:blipFill>
            <a:blip r:embed="rId7"/>
            <a:stretch>
              <a:fillRect/>
            </a:stretch>
          </p:blipFill>
          <p:spPr>
            <a:xfrm>
              <a:off x="5521372" y="1909104"/>
              <a:ext cx="6449260" cy="3202391"/>
            </a:xfrm>
            <a:prstGeom prst="rect">
              <a:avLst/>
            </a:prstGeom>
          </p:spPr>
        </p:pic>
      </p:grpSp>
      <p:pic>
        <p:nvPicPr>
          <p:cNvPr id="6" name="Audio 5">
            <a:hlinkClick r:id="" action="ppaction://media"/>
            <a:extLst>
              <a:ext uri="{FF2B5EF4-FFF2-40B4-BE49-F238E27FC236}">
                <a16:creationId xmlns:a16="http://schemas.microsoft.com/office/drawing/2014/main" id="{119484EF-95BE-7E94-CB4D-4841B808563B}"/>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90521580"/>
      </p:ext>
    </p:extLst>
  </p:cSld>
  <p:clrMapOvr>
    <a:masterClrMapping/>
  </p:clrMapOvr>
  <mc:AlternateContent xmlns:mc="http://schemas.openxmlformats.org/markup-compatibility/2006" xmlns:p14="http://schemas.microsoft.com/office/powerpoint/2010/main">
    <mc:Choice Requires="p14">
      <p:transition spd="slow" p14:dur="2000" advTm="9787"/>
    </mc:Choice>
    <mc:Fallback xmlns="">
      <p:transition spd="slow" advTm="97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37"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2000"/>
                                        <p:tgtEl>
                                          <p:spTgt spid="12"/>
                                        </p:tgtEl>
                                      </p:cBhvr>
                                    </p:animEffect>
                                    <p:anim calcmode="lin" valueType="num">
                                      <p:cBhvr>
                                        <p:cTn id="12" dur="2000" fill="hold"/>
                                        <p:tgtEl>
                                          <p:spTgt spid="12"/>
                                        </p:tgtEl>
                                        <p:attrNameLst>
                                          <p:attrName>ppt_x</p:attrName>
                                        </p:attrNameLst>
                                      </p:cBhvr>
                                      <p:tavLst>
                                        <p:tav tm="0">
                                          <p:val>
                                            <p:strVal val="#ppt_x"/>
                                          </p:val>
                                        </p:tav>
                                        <p:tav tm="100000">
                                          <p:val>
                                            <p:strVal val="#ppt_x"/>
                                          </p:val>
                                        </p:tav>
                                      </p:tavLst>
                                    </p:anim>
                                    <p:anim calcmode="lin" valueType="num">
                                      <p:cBhvr>
                                        <p:cTn id="13" dur="1800" decel="100000" fill="hold"/>
                                        <p:tgtEl>
                                          <p:spTgt spid="12"/>
                                        </p:tgtEl>
                                        <p:attrNameLst>
                                          <p:attrName>ppt_y</p:attrName>
                                        </p:attrNameLst>
                                      </p:cBhvr>
                                      <p:tavLst>
                                        <p:tav tm="0">
                                          <p:val>
                                            <p:strVal val="#ppt_y+1"/>
                                          </p:val>
                                        </p:tav>
                                        <p:tav tm="100000">
                                          <p:val>
                                            <p:strVal val="#ppt_y-.03"/>
                                          </p:val>
                                        </p:tav>
                                      </p:tavLst>
                                    </p:anim>
                                    <p:anim calcmode="lin" valueType="num">
                                      <p:cBhvr>
                                        <p:cTn id="14" dur="200" accel="100000" fill="hold">
                                          <p:stCondLst>
                                            <p:cond delay="1800"/>
                                          </p:stCondLst>
                                        </p:cTn>
                                        <p:tgtEl>
                                          <p:spTgt spid="12"/>
                                        </p:tgtEl>
                                        <p:attrNameLst>
                                          <p:attrName>ppt_y</p:attrName>
                                        </p:attrNameLst>
                                      </p:cBhvr>
                                      <p:tavLst>
                                        <p:tav tm="0">
                                          <p:val>
                                            <p:strVal val="#ppt_y-.03"/>
                                          </p:val>
                                        </p:tav>
                                        <p:tav tm="100000">
                                          <p:val>
                                            <p:strVal val="#ppt_y"/>
                                          </p:val>
                                        </p:tav>
                                      </p:tavLst>
                                    </p:anim>
                                  </p:childTnLst>
                                </p:cTn>
                              </p:par>
                            </p:childTnLst>
                          </p:cTn>
                        </p:par>
                        <p:par>
                          <p:cTn id="15" fill="hold">
                            <p:stCondLst>
                              <p:cond delay="2000"/>
                            </p:stCondLst>
                            <p:childTnLst>
                              <p:par>
                                <p:cTn id="16" presetID="37" presetClass="entr" presetSubtype="0" fill="hold" nodeType="afterEffect">
                                  <p:stCondLst>
                                    <p:cond delay="400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0"/>
                                        <p:tgtEl>
                                          <p:spTgt spid="14"/>
                                        </p:tgtEl>
                                      </p:cBhvr>
                                    </p:animEffect>
                                    <p:anim calcmode="lin" valueType="num">
                                      <p:cBhvr>
                                        <p:cTn id="19" dur="5000" fill="hold"/>
                                        <p:tgtEl>
                                          <p:spTgt spid="14"/>
                                        </p:tgtEl>
                                        <p:attrNameLst>
                                          <p:attrName>ppt_x</p:attrName>
                                        </p:attrNameLst>
                                      </p:cBhvr>
                                      <p:tavLst>
                                        <p:tav tm="0">
                                          <p:val>
                                            <p:strVal val="#ppt_x"/>
                                          </p:val>
                                        </p:tav>
                                        <p:tav tm="100000">
                                          <p:val>
                                            <p:strVal val="#ppt_x"/>
                                          </p:val>
                                        </p:tav>
                                      </p:tavLst>
                                    </p:anim>
                                    <p:anim calcmode="lin" valueType="num">
                                      <p:cBhvr>
                                        <p:cTn id="20" dur="4500" decel="100000" fill="hold"/>
                                        <p:tgtEl>
                                          <p:spTgt spid="14"/>
                                        </p:tgtEl>
                                        <p:attrNameLst>
                                          <p:attrName>ppt_y</p:attrName>
                                        </p:attrNameLst>
                                      </p:cBhvr>
                                      <p:tavLst>
                                        <p:tav tm="0">
                                          <p:val>
                                            <p:strVal val="#ppt_y+1"/>
                                          </p:val>
                                        </p:tav>
                                        <p:tav tm="100000">
                                          <p:val>
                                            <p:strVal val="#ppt_y-.03"/>
                                          </p:val>
                                        </p:tav>
                                      </p:tavLst>
                                    </p:anim>
                                    <p:anim calcmode="lin" valueType="num">
                                      <p:cBhvr>
                                        <p:cTn id="21" dur="500" accel="100000" fill="hold">
                                          <p:stCondLst>
                                            <p:cond delay="4500"/>
                                          </p:stCondLst>
                                        </p:cTn>
                                        <p:tgtEl>
                                          <p:spTgt spid="1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0DEBD5-AA11-400E-96CF-57A2BE230F5C}"/>
              </a:ext>
            </a:extLst>
          </p:cNvPr>
          <p:cNvSpPr txBox="1"/>
          <p:nvPr/>
        </p:nvSpPr>
        <p:spPr>
          <a:xfrm>
            <a:off x="1854504" y="269949"/>
            <a:ext cx="3915360" cy="523220"/>
          </a:xfrm>
          <a:prstGeom prst="rect">
            <a:avLst/>
          </a:prstGeom>
          <a:noFill/>
        </p:spPr>
        <p:txBody>
          <a:bodyPr wrap="square" rtlCol="0">
            <a:spAutoFit/>
          </a:bodyPr>
          <a:lstStyle/>
          <a:p>
            <a:r>
              <a:rPr lang="en-US" sz="2800" b="1" dirty="0">
                <a:latin typeface="Georgia" panose="02040502050405020303" pitchFamily="18" charset="0"/>
              </a:rPr>
              <a:t>Executive Summary</a:t>
            </a:r>
          </a:p>
        </p:txBody>
      </p:sp>
      <p:pic>
        <p:nvPicPr>
          <p:cNvPr id="6" name="Picture 5" descr="Graphical user interface&#10;&#10;Description automatically generated">
            <a:extLst>
              <a:ext uri="{FF2B5EF4-FFF2-40B4-BE49-F238E27FC236}">
                <a16:creationId xmlns:a16="http://schemas.microsoft.com/office/drawing/2014/main" id="{E943056B-7C08-4022-8960-C49110D040EC}"/>
              </a:ext>
            </a:extLst>
          </p:cNvPr>
          <p:cNvPicPr>
            <a:picLocks noChangeAspect="1"/>
          </p:cNvPicPr>
          <p:nvPr/>
        </p:nvPicPr>
        <p:blipFill rotWithShape="1">
          <a:blip r:embed="rId4">
            <a:extLst>
              <a:ext uri="{28A0092B-C50C-407E-A947-70E740481C1C}">
                <a14:useLocalDpi xmlns:a14="http://schemas.microsoft.com/office/drawing/2010/main" val="0"/>
              </a:ext>
            </a:extLst>
          </a:blip>
          <a:srcRect l="15300" t="39376" r="15928" b="38325"/>
          <a:stretch/>
        </p:blipFill>
        <p:spPr>
          <a:xfrm>
            <a:off x="161558" y="114090"/>
            <a:ext cx="1604490" cy="520257"/>
          </a:xfrm>
          <a:prstGeom prst="rect">
            <a:avLst/>
          </a:prstGeom>
        </p:spPr>
      </p:pic>
      <p:sp>
        <p:nvSpPr>
          <p:cNvPr id="7" name="TextBox 6">
            <a:extLst>
              <a:ext uri="{FF2B5EF4-FFF2-40B4-BE49-F238E27FC236}">
                <a16:creationId xmlns:a16="http://schemas.microsoft.com/office/drawing/2014/main" id="{BA0DEBD5-AA11-400E-96CF-57A2BE230F5C}"/>
              </a:ext>
            </a:extLst>
          </p:cNvPr>
          <p:cNvSpPr txBox="1"/>
          <p:nvPr/>
        </p:nvSpPr>
        <p:spPr>
          <a:xfrm>
            <a:off x="534068" y="1054779"/>
            <a:ext cx="11490291" cy="1061829"/>
          </a:xfrm>
          <a:prstGeom prst="rect">
            <a:avLst/>
          </a:prstGeom>
          <a:noFill/>
        </p:spPr>
        <p:txBody>
          <a:bodyPr wrap="square" rtlCol="0">
            <a:spAutoFit/>
          </a:bodyPr>
          <a:lstStyle/>
          <a:p>
            <a:pPr>
              <a:lnSpc>
                <a:spcPct val="150000"/>
              </a:lnSpc>
            </a:pPr>
            <a:r>
              <a:rPr lang="en-US" sz="1400" dirty="0">
                <a:latin typeface="Georgia" panose="02040502050405020303" pitchFamily="18" charset="0"/>
              </a:rPr>
              <a:t>Acquiring a new customer can cost five times more than retaining an existing customer and increasing customer retention by 5% can increase profits from 25-95%, hence the strategic decision to dig into the customer churn data for our Bank, with the aim of identifying factors that enhanced customer’s account closure and propose ways to increase customer retention. </a:t>
            </a:r>
          </a:p>
        </p:txBody>
      </p:sp>
      <p:sp>
        <p:nvSpPr>
          <p:cNvPr id="8" name="TextBox 7">
            <a:extLst>
              <a:ext uri="{FF2B5EF4-FFF2-40B4-BE49-F238E27FC236}">
                <a16:creationId xmlns:a16="http://schemas.microsoft.com/office/drawing/2014/main" id="{BA0DEBD5-AA11-400E-96CF-57A2BE230F5C}"/>
              </a:ext>
            </a:extLst>
          </p:cNvPr>
          <p:cNvSpPr txBox="1"/>
          <p:nvPr/>
        </p:nvSpPr>
        <p:spPr>
          <a:xfrm>
            <a:off x="451772" y="2327684"/>
            <a:ext cx="10927936" cy="2800767"/>
          </a:xfrm>
          <a:prstGeom prst="rect">
            <a:avLst/>
          </a:prstGeom>
          <a:noFill/>
        </p:spPr>
        <p:txBody>
          <a:bodyPr wrap="square" rtlCol="0">
            <a:spAutoFit/>
          </a:bodyPr>
          <a:lstStyle/>
          <a:p>
            <a:r>
              <a:rPr lang="en-US" sz="1600" b="1" dirty="0">
                <a:latin typeface="Georgia" panose="02040502050405020303" pitchFamily="18" charset="0"/>
              </a:rPr>
              <a:t>Findings:</a:t>
            </a:r>
          </a:p>
          <a:p>
            <a:pPr marL="457200" indent="-457200">
              <a:buAutoNum type="arabicPeriod"/>
            </a:pPr>
            <a:r>
              <a:rPr lang="en-US" sz="1600" dirty="0">
                <a:latin typeface="Georgia" panose="02040502050405020303" pitchFamily="18" charset="0"/>
              </a:rPr>
              <a:t>The number of products subscribed to by customers has an inverse relationship with customer churn rate.</a:t>
            </a:r>
          </a:p>
          <a:p>
            <a:pPr marL="457200" indent="-457200">
              <a:buAutoNum type="arabicPeriod"/>
            </a:pPr>
            <a:r>
              <a:rPr lang="en-US" sz="1600" dirty="0">
                <a:latin typeface="Georgia" panose="02040502050405020303" pitchFamily="18" charset="0"/>
              </a:rPr>
              <a:t>Customers that were inactive were 64% of customers that churned. </a:t>
            </a:r>
          </a:p>
          <a:p>
            <a:pPr marL="457200" indent="-457200">
              <a:buFontTx/>
              <a:buAutoNum type="arabicPeriod"/>
            </a:pPr>
            <a:r>
              <a:rPr lang="en-US" sz="1600" dirty="0">
                <a:latin typeface="Georgia" panose="02040502050405020303" pitchFamily="18" charset="0"/>
              </a:rPr>
              <a:t>Customers over Senior citizens (65 years of age) have the lowest likelihood of churning (2%) followed by Adults aged 18years to 39 years at 34%, while Mid-life Adults were the highest at 64%. </a:t>
            </a:r>
          </a:p>
          <a:p>
            <a:pPr marL="457200" indent="-457200">
              <a:buFontTx/>
              <a:buAutoNum type="arabicPeriod"/>
            </a:pPr>
            <a:r>
              <a:rPr lang="en-US" sz="1600" dirty="0">
                <a:latin typeface="Georgia" panose="02040502050405020303" pitchFamily="18" charset="0"/>
              </a:rPr>
              <a:t>The credit score grades are inversely related to churn rates, except for the lowest 2 grades that are interchanged </a:t>
            </a:r>
            <a:r>
              <a:rPr lang="en-US" sz="1600" dirty="0" err="1">
                <a:latin typeface="Georgia" panose="02040502050405020303" pitchFamily="18" charset="0"/>
              </a:rPr>
              <a:t>i.e</a:t>
            </a:r>
            <a:r>
              <a:rPr lang="en-US" sz="1600" dirty="0">
                <a:latin typeface="Georgia" panose="02040502050405020303" pitchFamily="18" charset="0"/>
              </a:rPr>
              <a:t> “Poor” the lowest credit rating has the second highest churn rate while “Fair” the second lowest rating has the highest churn rate.</a:t>
            </a:r>
          </a:p>
          <a:p>
            <a:pPr marL="457200" indent="-457200">
              <a:buAutoNum type="arabicPeriod"/>
            </a:pPr>
            <a:r>
              <a:rPr lang="en-US" sz="1600" dirty="0">
                <a:latin typeface="Georgia" panose="02040502050405020303" pitchFamily="18" charset="0"/>
              </a:rPr>
              <a:t>Also France had the highest international customers churn rate, while females also generally had a higher churn rate.</a:t>
            </a:r>
          </a:p>
          <a:p>
            <a:endParaRPr lang="en-US" sz="1600" dirty="0">
              <a:latin typeface="Georgia" panose="02040502050405020303" pitchFamily="18" charset="0"/>
            </a:endParaRPr>
          </a:p>
        </p:txBody>
      </p:sp>
      <p:sp>
        <p:nvSpPr>
          <p:cNvPr id="11" name="TextBox 10">
            <a:extLst>
              <a:ext uri="{FF2B5EF4-FFF2-40B4-BE49-F238E27FC236}">
                <a16:creationId xmlns:a16="http://schemas.microsoft.com/office/drawing/2014/main" id="{9483D121-AB59-47AB-8406-9C6EF9D30321}"/>
              </a:ext>
            </a:extLst>
          </p:cNvPr>
          <p:cNvSpPr txBox="1"/>
          <p:nvPr/>
        </p:nvSpPr>
        <p:spPr>
          <a:xfrm>
            <a:off x="9043319" y="8339"/>
            <a:ext cx="3648554" cy="523220"/>
          </a:xfrm>
          <a:prstGeom prst="rect">
            <a:avLst/>
          </a:prstGeom>
          <a:noFill/>
        </p:spPr>
        <p:txBody>
          <a:bodyPr wrap="square" rtlCol="0">
            <a:spAutoFit/>
          </a:bodyPr>
          <a:lstStyle/>
          <a:p>
            <a:pPr algn="ctr"/>
            <a:r>
              <a:rPr lang="en-US" sz="1400" b="1" dirty="0">
                <a:latin typeface="Georgia" panose="02040502050405020303" pitchFamily="18" charset="0"/>
              </a:rPr>
              <a:t>Exploratory Data Analysis</a:t>
            </a:r>
          </a:p>
          <a:p>
            <a:pPr algn="ctr"/>
            <a:r>
              <a:rPr lang="en-US" sz="1400" b="1" dirty="0">
                <a:latin typeface="Georgia" panose="02040502050405020303" pitchFamily="18" charset="0"/>
              </a:rPr>
              <a:t> Project</a:t>
            </a:r>
            <a:endParaRPr lang="en-NG" sz="1400" b="1" dirty="0">
              <a:latin typeface="Georgia" panose="02040502050405020303" pitchFamily="18" charset="0"/>
            </a:endParaRPr>
          </a:p>
        </p:txBody>
      </p:sp>
      <p:sp>
        <p:nvSpPr>
          <p:cNvPr id="12" name="TextBox 11">
            <a:extLst>
              <a:ext uri="{FF2B5EF4-FFF2-40B4-BE49-F238E27FC236}">
                <a16:creationId xmlns:a16="http://schemas.microsoft.com/office/drawing/2014/main" id="{BA0DEBD5-AA11-400E-96CF-57A2BE230F5C}"/>
              </a:ext>
            </a:extLst>
          </p:cNvPr>
          <p:cNvSpPr txBox="1"/>
          <p:nvPr/>
        </p:nvSpPr>
        <p:spPr>
          <a:xfrm>
            <a:off x="534068" y="843703"/>
            <a:ext cx="3232608" cy="338554"/>
          </a:xfrm>
          <a:prstGeom prst="rect">
            <a:avLst/>
          </a:prstGeom>
          <a:noFill/>
        </p:spPr>
        <p:txBody>
          <a:bodyPr wrap="square" rtlCol="0">
            <a:spAutoFit/>
          </a:bodyPr>
          <a:lstStyle/>
          <a:p>
            <a:r>
              <a:rPr lang="en-US" sz="1600" b="1" dirty="0">
                <a:latin typeface="Georgia" panose="02040502050405020303" pitchFamily="18" charset="0"/>
              </a:rPr>
              <a:t>Project Problem Statement:</a:t>
            </a:r>
          </a:p>
        </p:txBody>
      </p:sp>
      <p:pic>
        <p:nvPicPr>
          <p:cNvPr id="2" name="Audio 1">
            <a:hlinkClick r:id="" action="ppaction://media"/>
            <a:extLst>
              <a:ext uri="{FF2B5EF4-FFF2-40B4-BE49-F238E27FC236}">
                <a16:creationId xmlns:a16="http://schemas.microsoft.com/office/drawing/2014/main" id="{F5A57117-1E43-5654-B312-EFAACBC1A3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61623527"/>
      </p:ext>
    </p:extLst>
  </p:cSld>
  <p:clrMapOvr>
    <a:masterClrMapping/>
  </p:clrMapOvr>
  <mc:AlternateContent xmlns:mc="http://schemas.openxmlformats.org/markup-compatibility/2006" xmlns:p14="http://schemas.microsoft.com/office/powerpoint/2010/main">
    <mc:Choice Requires="p14">
      <p:transition spd="slow" p14:dur="2000" advTm="64853"/>
    </mc:Choice>
    <mc:Fallback xmlns="">
      <p:transition spd="slow" advTm="64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0DEBD5-AA11-400E-96CF-57A2BE230F5C}"/>
              </a:ext>
            </a:extLst>
          </p:cNvPr>
          <p:cNvSpPr txBox="1"/>
          <p:nvPr/>
        </p:nvSpPr>
        <p:spPr>
          <a:xfrm>
            <a:off x="1854504" y="269949"/>
            <a:ext cx="3915360" cy="523220"/>
          </a:xfrm>
          <a:prstGeom prst="rect">
            <a:avLst/>
          </a:prstGeom>
          <a:noFill/>
        </p:spPr>
        <p:txBody>
          <a:bodyPr wrap="square" rtlCol="0">
            <a:spAutoFit/>
          </a:bodyPr>
          <a:lstStyle/>
          <a:p>
            <a:r>
              <a:rPr lang="en-US" sz="2800" b="1" dirty="0">
                <a:latin typeface="Georgia" panose="02040502050405020303" pitchFamily="18" charset="0"/>
              </a:rPr>
              <a:t>Data Description</a:t>
            </a:r>
          </a:p>
        </p:txBody>
      </p:sp>
      <p:pic>
        <p:nvPicPr>
          <p:cNvPr id="6" name="Picture 5" descr="Graphical user interface&#10;&#10;Description automatically generated">
            <a:extLst>
              <a:ext uri="{FF2B5EF4-FFF2-40B4-BE49-F238E27FC236}">
                <a16:creationId xmlns:a16="http://schemas.microsoft.com/office/drawing/2014/main" id="{E943056B-7C08-4022-8960-C49110D040EC}"/>
              </a:ext>
            </a:extLst>
          </p:cNvPr>
          <p:cNvPicPr>
            <a:picLocks noChangeAspect="1"/>
          </p:cNvPicPr>
          <p:nvPr/>
        </p:nvPicPr>
        <p:blipFill rotWithShape="1">
          <a:blip r:embed="rId4">
            <a:extLst>
              <a:ext uri="{28A0092B-C50C-407E-A947-70E740481C1C}">
                <a14:useLocalDpi xmlns:a14="http://schemas.microsoft.com/office/drawing/2010/main" val="0"/>
              </a:ext>
            </a:extLst>
          </a:blip>
          <a:srcRect l="15300" t="39376" r="15928" b="38325"/>
          <a:stretch/>
        </p:blipFill>
        <p:spPr>
          <a:xfrm>
            <a:off x="161558" y="114090"/>
            <a:ext cx="1604490" cy="520257"/>
          </a:xfrm>
          <a:prstGeom prst="rect">
            <a:avLst/>
          </a:prstGeom>
        </p:spPr>
      </p:pic>
      <p:sp>
        <p:nvSpPr>
          <p:cNvPr id="8" name="TextBox 7">
            <a:extLst>
              <a:ext uri="{FF2B5EF4-FFF2-40B4-BE49-F238E27FC236}">
                <a16:creationId xmlns:a16="http://schemas.microsoft.com/office/drawing/2014/main" id="{BA0DEBD5-AA11-400E-96CF-57A2BE230F5C}"/>
              </a:ext>
            </a:extLst>
          </p:cNvPr>
          <p:cNvSpPr txBox="1"/>
          <p:nvPr/>
        </p:nvSpPr>
        <p:spPr>
          <a:xfrm>
            <a:off x="1290322" y="1090057"/>
            <a:ext cx="8959084" cy="4401205"/>
          </a:xfrm>
          <a:prstGeom prst="rect">
            <a:avLst/>
          </a:prstGeom>
          <a:noFill/>
        </p:spPr>
        <p:txBody>
          <a:bodyPr wrap="square" rtlCol="0">
            <a:spAutoFit/>
          </a:bodyPr>
          <a:lstStyle/>
          <a:p>
            <a:r>
              <a:rPr lang="en-US" sz="2000" b="1" dirty="0">
                <a:latin typeface="Georgia" panose="02040502050405020303" pitchFamily="18" charset="0"/>
              </a:rPr>
              <a:t>Source Data information:</a:t>
            </a:r>
          </a:p>
          <a:p>
            <a:r>
              <a:rPr lang="en-US" sz="2000" dirty="0">
                <a:latin typeface="Georgia" panose="02040502050405020303" pitchFamily="18" charset="0"/>
              </a:rPr>
              <a:t>Data used for this project was sourced from </a:t>
            </a:r>
            <a:r>
              <a:rPr lang="en-US" sz="2000" dirty="0">
                <a:latin typeface="Georgia" panose="02040502050405020303" pitchFamily="18" charset="0"/>
                <a:hlinkClick r:id="rId5"/>
              </a:rPr>
              <a:t>www.kaggle.com</a:t>
            </a:r>
            <a:r>
              <a:rPr lang="en-US" sz="2000" dirty="0">
                <a:latin typeface="Georgia" panose="02040502050405020303" pitchFamily="18" charset="0"/>
              </a:rPr>
              <a:t> and it consists of 14 columns and 1000 rows. The columns consist of 11 numeric classes inclusive of 3 binary columns, 2 categorical classes, and 1 text column containing surnames.</a:t>
            </a:r>
          </a:p>
          <a:p>
            <a:r>
              <a:rPr lang="en-US" sz="2000" dirty="0">
                <a:latin typeface="Georgia" panose="02040502050405020303" pitchFamily="18" charset="0"/>
              </a:rPr>
              <a:t> </a:t>
            </a:r>
          </a:p>
          <a:p>
            <a:r>
              <a:rPr lang="en-US" sz="2000" b="1" dirty="0">
                <a:latin typeface="Georgia" panose="02040502050405020303" pitchFamily="18" charset="0"/>
              </a:rPr>
              <a:t>Data Cleaning process:</a:t>
            </a:r>
          </a:p>
          <a:p>
            <a:r>
              <a:rPr lang="en-US" sz="2000" dirty="0">
                <a:latin typeface="Georgia" panose="02040502050405020303" pitchFamily="18" charset="0"/>
              </a:rPr>
              <a:t>The data was cleaned by deleting the surname and Row number columns and changing the column name ”Geography” to “Location” for easier interpretation. The “customer age” column was modified to introduce a new categorical columns; “Customer Age Group” while the “Customer credit score” column was modified to create a new column called “Credit score grade” using the globally accepted FICO credit score grading.  </a:t>
            </a:r>
          </a:p>
          <a:p>
            <a:r>
              <a:rPr lang="en-US" sz="2000" dirty="0">
                <a:latin typeface="Georgia" panose="02040502050405020303" pitchFamily="18" charset="0"/>
              </a:rPr>
              <a:t>All data cleaning, manipulation and visualization was done on python.</a:t>
            </a:r>
          </a:p>
        </p:txBody>
      </p:sp>
      <p:sp>
        <p:nvSpPr>
          <p:cNvPr id="11" name="TextBox 10">
            <a:extLst>
              <a:ext uri="{FF2B5EF4-FFF2-40B4-BE49-F238E27FC236}">
                <a16:creationId xmlns:a16="http://schemas.microsoft.com/office/drawing/2014/main" id="{9483D121-AB59-47AB-8406-9C6EF9D30321}"/>
              </a:ext>
            </a:extLst>
          </p:cNvPr>
          <p:cNvSpPr txBox="1"/>
          <p:nvPr/>
        </p:nvSpPr>
        <p:spPr>
          <a:xfrm>
            <a:off x="9043319" y="8339"/>
            <a:ext cx="3648554" cy="523220"/>
          </a:xfrm>
          <a:prstGeom prst="rect">
            <a:avLst/>
          </a:prstGeom>
          <a:noFill/>
        </p:spPr>
        <p:txBody>
          <a:bodyPr wrap="square" rtlCol="0">
            <a:spAutoFit/>
          </a:bodyPr>
          <a:lstStyle/>
          <a:p>
            <a:pPr algn="ctr"/>
            <a:r>
              <a:rPr lang="en-US" sz="1400" b="1" dirty="0">
                <a:latin typeface="Georgia" panose="02040502050405020303" pitchFamily="18" charset="0"/>
              </a:rPr>
              <a:t>Exploratory Data Analysis</a:t>
            </a:r>
          </a:p>
          <a:p>
            <a:pPr algn="ctr"/>
            <a:r>
              <a:rPr lang="en-US" sz="1400" b="1" dirty="0">
                <a:latin typeface="Georgia" panose="02040502050405020303" pitchFamily="18" charset="0"/>
              </a:rPr>
              <a:t> Project</a:t>
            </a:r>
            <a:endParaRPr lang="en-NG" sz="1400" b="1" dirty="0">
              <a:latin typeface="Georgia" panose="02040502050405020303" pitchFamily="18" charset="0"/>
            </a:endParaRPr>
          </a:p>
        </p:txBody>
      </p:sp>
      <p:pic>
        <p:nvPicPr>
          <p:cNvPr id="2" name="Audio 1">
            <a:hlinkClick r:id="" action="ppaction://media"/>
            <a:extLst>
              <a:ext uri="{FF2B5EF4-FFF2-40B4-BE49-F238E27FC236}">
                <a16:creationId xmlns:a16="http://schemas.microsoft.com/office/drawing/2014/main" id="{2C58BC2E-CF12-18A8-B464-5AAA4F9BA30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23314958"/>
      </p:ext>
    </p:extLst>
  </p:cSld>
  <p:clrMapOvr>
    <a:masterClrMapping/>
  </p:clrMapOvr>
  <mc:AlternateContent xmlns:mc="http://schemas.openxmlformats.org/markup-compatibility/2006" xmlns:p14="http://schemas.microsoft.com/office/powerpoint/2010/main">
    <mc:Choice Requires="p14">
      <p:transition spd="slow" p14:dur="2000" advTm="86041"/>
    </mc:Choice>
    <mc:Fallback xmlns="">
      <p:transition spd="slow" advTm="86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0DEBD5-AA11-400E-96CF-57A2BE230F5C}"/>
              </a:ext>
            </a:extLst>
          </p:cNvPr>
          <p:cNvSpPr txBox="1"/>
          <p:nvPr/>
        </p:nvSpPr>
        <p:spPr>
          <a:xfrm>
            <a:off x="1854504" y="68781"/>
            <a:ext cx="3915360" cy="477054"/>
          </a:xfrm>
          <a:prstGeom prst="rect">
            <a:avLst/>
          </a:prstGeom>
          <a:noFill/>
        </p:spPr>
        <p:txBody>
          <a:bodyPr wrap="square" rtlCol="0">
            <a:spAutoFit/>
          </a:bodyPr>
          <a:lstStyle/>
          <a:p>
            <a:r>
              <a:rPr lang="en-US" sz="2500" b="1" dirty="0">
                <a:latin typeface="Georgia" panose="02040502050405020303" pitchFamily="18" charset="0"/>
              </a:rPr>
              <a:t>Data Visualization</a:t>
            </a:r>
          </a:p>
        </p:txBody>
      </p:sp>
      <p:pic>
        <p:nvPicPr>
          <p:cNvPr id="6" name="Picture 5" descr="Graphical user interface&#10;&#10;Description automatically generated">
            <a:extLst>
              <a:ext uri="{FF2B5EF4-FFF2-40B4-BE49-F238E27FC236}">
                <a16:creationId xmlns:a16="http://schemas.microsoft.com/office/drawing/2014/main" id="{E943056B-7C08-4022-8960-C49110D040EC}"/>
              </a:ext>
            </a:extLst>
          </p:cNvPr>
          <p:cNvPicPr>
            <a:picLocks noChangeAspect="1"/>
          </p:cNvPicPr>
          <p:nvPr/>
        </p:nvPicPr>
        <p:blipFill rotWithShape="1">
          <a:blip r:embed="rId4">
            <a:extLst>
              <a:ext uri="{28A0092B-C50C-407E-A947-70E740481C1C}">
                <a14:useLocalDpi xmlns:a14="http://schemas.microsoft.com/office/drawing/2010/main" val="0"/>
              </a:ext>
            </a:extLst>
          </a:blip>
          <a:srcRect l="15300" t="39376" r="15928" b="38325"/>
          <a:stretch/>
        </p:blipFill>
        <p:spPr>
          <a:xfrm>
            <a:off x="161558" y="114090"/>
            <a:ext cx="1604490" cy="520257"/>
          </a:xfrm>
          <a:prstGeom prst="rect">
            <a:avLst/>
          </a:prstGeom>
        </p:spPr>
      </p:pic>
      <p:sp>
        <p:nvSpPr>
          <p:cNvPr id="11" name="TextBox 10">
            <a:extLst>
              <a:ext uri="{FF2B5EF4-FFF2-40B4-BE49-F238E27FC236}">
                <a16:creationId xmlns:a16="http://schemas.microsoft.com/office/drawing/2014/main" id="{9483D121-AB59-47AB-8406-9C6EF9D30321}"/>
              </a:ext>
            </a:extLst>
          </p:cNvPr>
          <p:cNvSpPr txBox="1"/>
          <p:nvPr/>
        </p:nvSpPr>
        <p:spPr>
          <a:xfrm>
            <a:off x="9043319" y="8339"/>
            <a:ext cx="3648554" cy="523220"/>
          </a:xfrm>
          <a:prstGeom prst="rect">
            <a:avLst/>
          </a:prstGeom>
          <a:noFill/>
        </p:spPr>
        <p:txBody>
          <a:bodyPr wrap="square" rtlCol="0">
            <a:spAutoFit/>
          </a:bodyPr>
          <a:lstStyle/>
          <a:p>
            <a:pPr algn="ctr"/>
            <a:r>
              <a:rPr lang="en-US" sz="1400" b="1" dirty="0">
                <a:latin typeface="Georgia" panose="02040502050405020303" pitchFamily="18" charset="0"/>
              </a:rPr>
              <a:t>Exploratory Data Analysis</a:t>
            </a:r>
          </a:p>
          <a:p>
            <a:pPr algn="ctr"/>
            <a:r>
              <a:rPr lang="en-US" sz="1400" b="1" dirty="0">
                <a:latin typeface="Georgia" panose="02040502050405020303" pitchFamily="18" charset="0"/>
              </a:rPr>
              <a:t> Project</a:t>
            </a:r>
            <a:endParaRPr lang="en-NG" sz="1400" b="1" dirty="0">
              <a:latin typeface="Georgia" panose="02040502050405020303" pitchFamily="18" charset="0"/>
            </a:endParaRPr>
          </a:p>
        </p:txBody>
      </p:sp>
      <p:grpSp>
        <p:nvGrpSpPr>
          <p:cNvPr id="15" name="Group 14"/>
          <p:cNvGrpSpPr/>
          <p:nvPr/>
        </p:nvGrpSpPr>
        <p:grpSpPr>
          <a:xfrm>
            <a:off x="256405" y="1651616"/>
            <a:ext cx="3550900" cy="2006727"/>
            <a:chOff x="376395" y="1651616"/>
            <a:chExt cx="3550900" cy="2006727"/>
          </a:xfrm>
        </p:grpSpPr>
        <p:pic>
          <p:nvPicPr>
            <p:cNvPr id="9" name="Picture 8"/>
            <p:cNvPicPr>
              <a:picLocks noChangeAspect="1"/>
            </p:cNvPicPr>
            <p:nvPr/>
          </p:nvPicPr>
          <p:blipFill>
            <a:blip r:embed="rId5"/>
            <a:stretch>
              <a:fillRect/>
            </a:stretch>
          </p:blipFill>
          <p:spPr>
            <a:xfrm>
              <a:off x="376395" y="1651616"/>
              <a:ext cx="2608745" cy="2006727"/>
            </a:xfrm>
            <a:prstGeom prst="rect">
              <a:avLst/>
            </a:prstGeom>
          </p:spPr>
        </p:pic>
        <p:sp>
          <p:nvSpPr>
            <p:cNvPr id="14" name="TextBox 13">
              <a:extLst>
                <a:ext uri="{FF2B5EF4-FFF2-40B4-BE49-F238E27FC236}">
                  <a16:creationId xmlns:a16="http://schemas.microsoft.com/office/drawing/2014/main" id="{BA0DEBD5-AA11-400E-96CF-57A2BE230F5C}"/>
                </a:ext>
              </a:extLst>
            </p:cNvPr>
            <p:cNvSpPr txBox="1"/>
            <p:nvPr/>
          </p:nvSpPr>
          <p:spPr>
            <a:xfrm>
              <a:off x="1661073" y="1756046"/>
              <a:ext cx="2266222" cy="369332"/>
            </a:xfrm>
            <a:prstGeom prst="rect">
              <a:avLst/>
            </a:prstGeom>
            <a:noFill/>
          </p:spPr>
          <p:txBody>
            <a:bodyPr wrap="square" rtlCol="0">
              <a:spAutoFit/>
            </a:bodyPr>
            <a:lstStyle/>
            <a:p>
              <a:r>
                <a:rPr lang="en-US" sz="900" dirty="0">
                  <a:solidFill>
                    <a:schemeClr val="bg1"/>
                  </a:solidFill>
                  <a:latin typeface="Georgia" panose="02040502050405020303" pitchFamily="18" charset="0"/>
                </a:rPr>
                <a:t>Churn rate by  Credit</a:t>
              </a:r>
            </a:p>
            <a:p>
              <a:r>
                <a:rPr lang="en-US" sz="900" dirty="0">
                  <a:solidFill>
                    <a:schemeClr val="bg1"/>
                  </a:solidFill>
                  <a:latin typeface="Georgia" panose="02040502050405020303" pitchFamily="18" charset="0"/>
                </a:rPr>
                <a:t> rate grading</a:t>
              </a:r>
            </a:p>
          </p:txBody>
        </p:sp>
      </p:grpSp>
      <p:grpSp>
        <p:nvGrpSpPr>
          <p:cNvPr id="19" name="Group 18"/>
          <p:cNvGrpSpPr/>
          <p:nvPr/>
        </p:nvGrpSpPr>
        <p:grpSpPr>
          <a:xfrm>
            <a:off x="2960214" y="1642061"/>
            <a:ext cx="2592166" cy="2045200"/>
            <a:chOff x="3279842" y="1642061"/>
            <a:chExt cx="2647106" cy="2092618"/>
          </a:xfrm>
        </p:grpSpPr>
        <p:pic>
          <p:nvPicPr>
            <p:cNvPr id="18" name="Picture 17"/>
            <p:cNvPicPr>
              <a:picLocks noChangeAspect="1"/>
            </p:cNvPicPr>
            <p:nvPr/>
          </p:nvPicPr>
          <p:blipFill>
            <a:blip r:embed="rId6"/>
            <a:stretch>
              <a:fillRect/>
            </a:stretch>
          </p:blipFill>
          <p:spPr>
            <a:xfrm>
              <a:off x="3285475" y="1642061"/>
              <a:ext cx="2641473" cy="2057301"/>
            </a:xfrm>
            <a:prstGeom prst="rect">
              <a:avLst/>
            </a:prstGeom>
          </p:spPr>
        </p:pic>
        <p:sp>
          <p:nvSpPr>
            <p:cNvPr id="17" name="TextBox 16">
              <a:extLst>
                <a:ext uri="{FF2B5EF4-FFF2-40B4-BE49-F238E27FC236}">
                  <a16:creationId xmlns:a16="http://schemas.microsoft.com/office/drawing/2014/main" id="{BA0DEBD5-AA11-400E-96CF-57A2BE230F5C}"/>
                </a:ext>
              </a:extLst>
            </p:cNvPr>
            <p:cNvSpPr txBox="1"/>
            <p:nvPr/>
          </p:nvSpPr>
          <p:spPr>
            <a:xfrm>
              <a:off x="3279842" y="3356784"/>
              <a:ext cx="1215152" cy="377895"/>
            </a:xfrm>
            <a:prstGeom prst="rect">
              <a:avLst/>
            </a:prstGeom>
            <a:noFill/>
          </p:spPr>
          <p:txBody>
            <a:bodyPr wrap="square" rtlCol="0">
              <a:spAutoFit/>
            </a:bodyPr>
            <a:lstStyle/>
            <a:p>
              <a:r>
                <a:rPr lang="en-US" sz="900" dirty="0">
                  <a:solidFill>
                    <a:schemeClr val="bg1"/>
                  </a:solidFill>
                  <a:latin typeface="Georgia" panose="02040502050405020303" pitchFamily="18" charset="0"/>
                </a:rPr>
                <a:t>Churn rate by  </a:t>
              </a:r>
            </a:p>
            <a:p>
              <a:r>
                <a:rPr lang="en-US" sz="900" dirty="0">
                  <a:solidFill>
                    <a:schemeClr val="bg1"/>
                  </a:solidFill>
                  <a:latin typeface="Georgia" panose="02040502050405020303" pitchFamily="18" charset="0"/>
                </a:rPr>
                <a:t>age group</a:t>
              </a:r>
            </a:p>
          </p:txBody>
        </p:sp>
      </p:grpSp>
      <p:grpSp>
        <p:nvGrpSpPr>
          <p:cNvPr id="22" name="Group 21"/>
          <p:cNvGrpSpPr/>
          <p:nvPr/>
        </p:nvGrpSpPr>
        <p:grpSpPr>
          <a:xfrm>
            <a:off x="5629609" y="1642061"/>
            <a:ext cx="4276438" cy="1991528"/>
            <a:chOff x="5821633" y="1642061"/>
            <a:chExt cx="4276438" cy="1991528"/>
          </a:xfrm>
        </p:grpSpPr>
        <p:pic>
          <p:nvPicPr>
            <p:cNvPr id="20" name="Picture 19"/>
            <p:cNvPicPr>
              <a:picLocks noChangeAspect="1"/>
            </p:cNvPicPr>
            <p:nvPr/>
          </p:nvPicPr>
          <p:blipFill>
            <a:blip r:embed="rId7"/>
            <a:stretch>
              <a:fillRect/>
            </a:stretch>
          </p:blipFill>
          <p:spPr>
            <a:xfrm>
              <a:off x="5821633" y="1642061"/>
              <a:ext cx="3084623" cy="1991528"/>
            </a:xfrm>
            <a:prstGeom prst="rect">
              <a:avLst/>
            </a:prstGeom>
          </p:spPr>
        </p:pic>
        <p:sp>
          <p:nvSpPr>
            <p:cNvPr id="21" name="TextBox 20">
              <a:extLst>
                <a:ext uri="{FF2B5EF4-FFF2-40B4-BE49-F238E27FC236}">
                  <a16:creationId xmlns:a16="http://schemas.microsoft.com/office/drawing/2014/main" id="{BA0DEBD5-AA11-400E-96CF-57A2BE230F5C}"/>
                </a:ext>
              </a:extLst>
            </p:cNvPr>
            <p:cNvSpPr txBox="1"/>
            <p:nvPr/>
          </p:nvSpPr>
          <p:spPr>
            <a:xfrm>
              <a:off x="7114032" y="1773940"/>
              <a:ext cx="2984039" cy="369332"/>
            </a:xfrm>
            <a:prstGeom prst="rect">
              <a:avLst/>
            </a:prstGeom>
            <a:noFill/>
          </p:spPr>
          <p:txBody>
            <a:bodyPr wrap="square" rtlCol="0">
              <a:spAutoFit/>
            </a:bodyPr>
            <a:lstStyle/>
            <a:p>
              <a:r>
                <a:rPr lang="en-US" sz="900" dirty="0">
                  <a:solidFill>
                    <a:schemeClr val="bg1"/>
                  </a:solidFill>
                  <a:latin typeface="Georgia" panose="02040502050405020303" pitchFamily="18" charset="0"/>
                </a:rPr>
                <a:t>Churn rate by  Number of</a:t>
              </a:r>
            </a:p>
            <a:p>
              <a:r>
                <a:rPr lang="en-US" sz="900" dirty="0">
                  <a:solidFill>
                    <a:schemeClr val="bg1"/>
                  </a:solidFill>
                  <a:latin typeface="Georgia" panose="02040502050405020303" pitchFamily="18" charset="0"/>
                </a:rPr>
                <a:t> products subscribed to</a:t>
              </a:r>
            </a:p>
          </p:txBody>
        </p:sp>
      </p:grpSp>
      <p:pic>
        <p:nvPicPr>
          <p:cNvPr id="23" name="Picture 22"/>
          <p:cNvPicPr>
            <a:picLocks noChangeAspect="1"/>
          </p:cNvPicPr>
          <p:nvPr/>
        </p:nvPicPr>
        <p:blipFill>
          <a:blip r:embed="rId8"/>
          <a:stretch>
            <a:fillRect/>
          </a:stretch>
        </p:blipFill>
        <p:spPr>
          <a:xfrm>
            <a:off x="8816459" y="1660516"/>
            <a:ext cx="3210949" cy="1955483"/>
          </a:xfrm>
          <a:prstGeom prst="rect">
            <a:avLst/>
          </a:prstGeom>
        </p:spPr>
      </p:pic>
      <p:sp>
        <p:nvSpPr>
          <p:cNvPr id="24" name="TextBox 23">
            <a:extLst>
              <a:ext uri="{FF2B5EF4-FFF2-40B4-BE49-F238E27FC236}">
                <a16:creationId xmlns:a16="http://schemas.microsoft.com/office/drawing/2014/main" id="{BA0DEBD5-AA11-400E-96CF-57A2BE230F5C}"/>
              </a:ext>
            </a:extLst>
          </p:cNvPr>
          <p:cNvSpPr txBox="1"/>
          <p:nvPr/>
        </p:nvSpPr>
        <p:spPr>
          <a:xfrm>
            <a:off x="10281920" y="1764842"/>
            <a:ext cx="1461635" cy="369332"/>
          </a:xfrm>
          <a:prstGeom prst="rect">
            <a:avLst/>
          </a:prstGeom>
          <a:noFill/>
        </p:spPr>
        <p:txBody>
          <a:bodyPr wrap="square" rtlCol="0">
            <a:spAutoFit/>
          </a:bodyPr>
          <a:lstStyle/>
          <a:p>
            <a:r>
              <a:rPr lang="en-US" sz="900" dirty="0">
                <a:solidFill>
                  <a:schemeClr val="bg1"/>
                </a:solidFill>
                <a:latin typeface="Georgia" panose="02040502050405020303" pitchFamily="18" charset="0"/>
              </a:rPr>
              <a:t>Churn rate by  customer</a:t>
            </a:r>
          </a:p>
          <a:p>
            <a:r>
              <a:rPr lang="en-US" sz="900" dirty="0">
                <a:solidFill>
                  <a:schemeClr val="bg1"/>
                </a:solidFill>
                <a:latin typeface="Georgia" panose="02040502050405020303" pitchFamily="18" charset="0"/>
              </a:rPr>
              <a:t>Active status</a:t>
            </a:r>
          </a:p>
        </p:txBody>
      </p:sp>
      <p:grpSp>
        <p:nvGrpSpPr>
          <p:cNvPr id="28" name="Group 27"/>
          <p:cNvGrpSpPr/>
          <p:nvPr/>
        </p:nvGrpSpPr>
        <p:grpSpPr>
          <a:xfrm>
            <a:off x="6949440" y="3959148"/>
            <a:ext cx="5141074" cy="2175510"/>
            <a:chOff x="6143695" y="3959148"/>
            <a:chExt cx="5141074" cy="2175510"/>
          </a:xfrm>
        </p:grpSpPr>
        <p:pic>
          <p:nvPicPr>
            <p:cNvPr id="26" name="Picture 25"/>
            <p:cNvPicPr>
              <a:picLocks noChangeAspect="1"/>
            </p:cNvPicPr>
            <p:nvPr/>
          </p:nvPicPr>
          <p:blipFill>
            <a:blip r:embed="rId9"/>
            <a:stretch>
              <a:fillRect/>
            </a:stretch>
          </p:blipFill>
          <p:spPr>
            <a:xfrm>
              <a:off x="6143695" y="3959148"/>
              <a:ext cx="5141074" cy="2175510"/>
            </a:xfrm>
            <a:prstGeom prst="rect">
              <a:avLst/>
            </a:prstGeom>
          </p:spPr>
        </p:pic>
        <p:sp>
          <p:nvSpPr>
            <p:cNvPr id="27" name="TextBox 26">
              <a:extLst>
                <a:ext uri="{FF2B5EF4-FFF2-40B4-BE49-F238E27FC236}">
                  <a16:creationId xmlns:a16="http://schemas.microsoft.com/office/drawing/2014/main" id="{BA0DEBD5-AA11-400E-96CF-57A2BE230F5C}"/>
                </a:ext>
              </a:extLst>
            </p:cNvPr>
            <p:cNvSpPr txBox="1"/>
            <p:nvPr/>
          </p:nvSpPr>
          <p:spPr>
            <a:xfrm>
              <a:off x="6406317" y="4009415"/>
              <a:ext cx="2266222" cy="369332"/>
            </a:xfrm>
            <a:prstGeom prst="rect">
              <a:avLst/>
            </a:prstGeom>
            <a:noFill/>
          </p:spPr>
          <p:txBody>
            <a:bodyPr wrap="square" rtlCol="0">
              <a:spAutoFit/>
            </a:bodyPr>
            <a:lstStyle/>
            <a:p>
              <a:r>
                <a:rPr lang="en-US" sz="900" dirty="0">
                  <a:solidFill>
                    <a:schemeClr val="bg1"/>
                  </a:solidFill>
                  <a:latin typeface="Georgia" panose="02040502050405020303" pitchFamily="18" charset="0"/>
                </a:rPr>
                <a:t>Gender churn rates by</a:t>
              </a:r>
            </a:p>
            <a:p>
              <a:r>
                <a:rPr lang="en-US" sz="900" dirty="0">
                  <a:solidFill>
                    <a:schemeClr val="bg1"/>
                  </a:solidFill>
                  <a:latin typeface="Georgia" panose="02040502050405020303" pitchFamily="18" charset="0"/>
                </a:rPr>
                <a:t>Age groups</a:t>
              </a:r>
            </a:p>
          </p:txBody>
        </p:sp>
      </p:grpSp>
      <p:pic>
        <p:nvPicPr>
          <p:cNvPr id="29" name="Picture 28"/>
          <p:cNvPicPr>
            <a:picLocks noChangeAspect="1"/>
          </p:cNvPicPr>
          <p:nvPr/>
        </p:nvPicPr>
        <p:blipFill>
          <a:blip r:embed="rId10"/>
          <a:stretch>
            <a:fillRect/>
          </a:stretch>
        </p:blipFill>
        <p:spPr>
          <a:xfrm>
            <a:off x="5084583" y="68781"/>
            <a:ext cx="2002018" cy="1504547"/>
          </a:xfrm>
          <a:prstGeom prst="rect">
            <a:avLst/>
          </a:prstGeom>
        </p:spPr>
      </p:pic>
      <p:pic>
        <p:nvPicPr>
          <p:cNvPr id="30" name="Picture 29"/>
          <p:cNvPicPr>
            <a:picLocks noChangeAspect="1"/>
          </p:cNvPicPr>
          <p:nvPr/>
        </p:nvPicPr>
        <p:blipFill>
          <a:blip r:embed="rId11"/>
          <a:stretch>
            <a:fillRect/>
          </a:stretch>
        </p:blipFill>
        <p:spPr>
          <a:xfrm>
            <a:off x="111308" y="3955652"/>
            <a:ext cx="3342505" cy="2175510"/>
          </a:xfrm>
          <a:prstGeom prst="rect">
            <a:avLst/>
          </a:prstGeom>
        </p:spPr>
      </p:pic>
      <p:pic>
        <p:nvPicPr>
          <p:cNvPr id="31" name="Picture 30"/>
          <p:cNvPicPr>
            <a:picLocks noChangeAspect="1"/>
          </p:cNvPicPr>
          <p:nvPr/>
        </p:nvPicPr>
        <p:blipFill>
          <a:blip r:embed="rId12"/>
          <a:stretch>
            <a:fillRect/>
          </a:stretch>
        </p:blipFill>
        <p:spPr>
          <a:xfrm>
            <a:off x="3510325" y="3955652"/>
            <a:ext cx="3380956" cy="2175510"/>
          </a:xfrm>
          <a:prstGeom prst="rect">
            <a:avLst/>
          </a:prstGeom>
        </p:spPr>
      </p:pic>
      <p:pic>
        <p:nvPicPr>
          <p:cNvPr id="2" name="Audio 1">
            <a:hlinkClick r:id="" action="ppaction://media"/>
            <a:extLst>
              <a:ext uri="{FF2B5EF4-FFF2-40B4-BE49-F238E27FC236}">
                <a16:creationId xmlns:a16="http://schemas.microsoft.com/office/drawing/2014/main" id="{A743389F-97B2-DB07-6B42-5F2D9328B9FC}"/>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854958670"/>
      </p:ext>
    </p:extLst>
  </p:cSld>
  <p:clrMapOvr>
    <a:masterClrMapping/>
  </p:clrMapOvr>
  <mc:AlternateContent xmlns:mc="http://schemas.openxmlformats.org/markup-compatibility/2006" xmlns:p14="http://schemas.microsoft.com/office/powerpoint/2010/main">
    <mc:Choice Requires="p14">
      <p:transition spd="slow" p14:dur="2000" advTm="86053"/>
    </mc:Choice>
    <mc:Fallback xmlns="">
      <p:transition spd="slow" advTm="860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Graphical user interface&#10;&#10;Description automatically generated">
            <a:extLst>
              <a:ext uri="{FF2B5EF4-FFF2-40B4-BE49-F238E27FC236}">
                <a16:creationId xmlns:a16="http://schemas.microsoft.com/office/drawing/2014/main" id="{E943056B-7C08-4022-8960-C49110D040EC}"/>
              </a:ext>
            </a:extLst>
          </p:cNvPr>
          <p:cNvPicPr>
            <a:picLocks noChangeAspect="1"/>
          </p:cNvPicPr>
          <p:nvPr/>
        </p:nvPicPr>
        <p:blipFill rotWithShape="1">
          <a:blip r:embed="rId4">
            <a:extLst>
              <a:ext uri="{28A0092B-C50C-407E-A947-70E740481C1C}">
                <a14:useLocalDpi xmlns:a14="http://schemas.microsoft.com/office/drawing/2010/main" val="0"/>
              </a:ext>
            </a:extLst>
          </a:blip>
          <a:srcRect l="15300" t="39376" r="15928" b="38325"/>
          <a:stretch/>
        </p:blipFill>
        <p:spPr>
          <a:xfrm>
            <a:off x="161558" y="114090"/>
            <a:ext cx="1604490" cy="520257"/>
          </a:xfrm>
          <a:prstGeom prst="rect">
            <a:avLst/>
          </a:prstGeom>
        </p:spPr>
      </p:pic>
      <p:pic>
        <p:nvPicPr>
          <p:cNvPr id="4" name="Picture 3"/>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9857324" y="4764024"/>
            <a:ext cx="1010272" cy="2164868"/>
          </a:xfrm>
          <a:prstGeom prst="rect">
            <a:avLst/>
          </a:prstGeom>
        </p:spPr>
      </p:pic>
      <p:sp>
        <p:nvSpPr>
          <p:cNvPr id="9" name="TextBox 8">
            <a:extLst>
              <a:ext uri="{FF2B5EF4-FFF2-40B4-BE49-F238E27FC236}">
                <a16:creationId xmlns:a16="http://schemas.microsoft.com/office/drawing/2014/main" id="{BA0DEBD5-AA11-400E-96CF-57A2BE230F5C}"/>
              </a:ext>
            </a:extLst>
          </p:cNvPr>
          <p:cNvSpPr txBox="1"/>
          <p:nvPr/>
        </p:nvSpPr>
        <p:spPr>
          <a:xfrm>
            <a:off x="7402363" y="5906478"/>
            <a:ext cx="2971096" cy="584775"/>
          </a:xfrm>
          <a:prstGeom prst="rect">
            <a:avLst/>
          </a:prstGeom>
          <a:noFill/>
        </p:spPr>
        <p:txBody>
          <a:bodyPr wrap="square" rtlCol="0">
            <a:spAutoFit/>
          </a:bodyPr>
          <a:lstStyle/>
          <a:p>
            <a:r>
              <a:rPr lang="en-US" sz="3200" b="1" dirty="0">
                <a:latin typeface="Georgia" panose="02040502050405020303" pitchFamily="18" charset="0"/>
              </a:rPr>
              <a:t>Thank You!</a:t>
            </a:r>
          </a:p>
        </p:txBody>
      </p:sp>
      <p:sp>
        <p:nvSpPr>
          <p:cNvPr id="6" name="TextBox 5">
            <a:extLst>
              <a:ext uri="{FF2B5EF4-FFF2-40B4-BE49-F238E27FC236}">
                <a16:creationId xmlns:a16="http://schemas.microsoft.com/office/drawing/2014/main" id="{9483D121-AB59-47AB-8406-9C6EF9D30321}"/>
              </a:ext>
            </a:extLst>
          </p:cNvPr>
          <p:cNvSpPr txBox="1"/>
          <p:nvPr/>
        </p:nvSpPr>
        <p:spPr>
          <a:xfrm>
            <a:off x="9043319" y="8339"/>
            <a:ext cx="3648554" cy="523220"/>
          </a:xfrm>
          <a:prstGeom prst="rect">
            <a:avLst/>
          </a:prstGeom>
          <a:noFill/>
        </p:spPr>
        <p:txBody>
          <a:bodyPr wrap="square" rtlCol="0">
            <a:spAutoFit/>
          </a:bodyPr>
          <a:lstStyle/>
          <a:p>
            <a:pPr algn="ctr"/>
            <a:r>
              <a:rPr lang="en-US" sz="1400" b="1" dirty="0">
                <a:latin typeface="Georgia" panose="02040502050405020303" pitchFamily="18" charset="0"/>
              </a:rPr>
              <a:t>Exploratory Data Analysis</a:t>
            </a:r>
          </a:p>
          <a:p>
            <a:pPr algn="ctr"/>
            <a:r>
              <a:rPr lang="en-US" sz="1400" b="1" dirty="0">
                <a:latin typeface="Georgia" panose="02040502050405020303" pitchFamily="18" charset="0"/>
              </a:rPr>
              <a:t> Project</a:t>
            </a:r>
            <a:endParaRPr lang="en-NG" sz="1400" b="1" dirty="0">
              <a:latin typeface="Georgia" panose="02040502050405020303" pitchFamily="18" charset="0"/>
            </a:endParaRPr>
          </a:p>
        </p:txBody>
      </p:sp>
      <p:sp>
        <p:nvSpPr>
          <p:cNvPr id="7" name="TextBox 6">
            <a:extLst>
              <a:ext uri="{FF2B5EF4-FFF2-40B4-BE49-F238E27FC236}">
                <a16:creationId xmlns:a16="http://schemas.microsoft.com/office/drawing/2014/main" id="{BA0DEBD5-AA11-400E-96CF-57A2BE230F5C}"/>
              </a:ext>
            </a:extLst>
          </p:cNvPr>
          <p:cNvSpPr txBox="1"/>
          <p:nvPr/>
        </p:nvSpPr>
        <p:spPr>
          <a:xfrm>
            <a:off x="1766048" y="116061"/>
            <a:ext cx="3915360" cy="954107"/>
          </a:xfrm>
          <a:prstGeom prst="rect">
            <a:avLst/>
          </a:prstGeom>
          <a:noFill/>
        </p:spPr>
        <p:txBody>
          <a:bodyPr wrap="square" rtlCol="0">
            <a:spAutoFit/>
          </a:bodyPr>
          <a:lstStyle/>
          <a:p>
            <a:r>
              <a:rPr lang="en-US" sz="2800" b="1" dirty="0">
                <a:latin typeface="Georgia" panose="02040502050405020303" pitchFamily="18" charset="0"/>
              </a:rPr>
              <a:t>Conclusion and Recommendations</a:t>
            </a:r>
          </a:p>
        </p:txBody>
      </p:sp>
      <p:sp>
        <p:nvSpPr>
          <p:cNvPr id="10" name="TextBox 9">
            <a:extLst>
              <a:ext uri="{FF2B5EF4-FFF2-40B4-BE49-F238E27FC236}">
                <a16:creationId xmlns:a16="http://schemas.microsoft.com/office/drawing/2014/main" id="{BA0DEBD5-AA11-400E-96CF-57A2BE230F5C}"/>
              </a:ext>
            </a:extLst>
          </p:cNvPr>
          <p:cNvSpPr txBox="1"/>
          <p:nvPr/>
        </p:nvSpPr>
        <p:spPr>
          <a:xfrm>
            <a:off x="406052" y="997107"/>
            <a:ext cx="10927936" cy="4524315"/>
          </a:xfrm>
          <a:prstGeom prst="rect">
            <a:avLst/>
          </a:prstGeom>
          <a:noFill/>
        </p:spPr>
        <p:txBody>
          <a:bodyPr wrap="square" rtlCol="0" anchor="t">
            <a:spAutoFit/>
          </a:bodyPr>
          <a:lstStyle/>
          <a:p>
            <a:pPr marL="457200"/>
            <a:r>
              <a:rPr lang="en-US" sz="1600" dirty="0">
                <a:latin typeface="Georgia" panose="02040502050405020303" pitchFamily="18" charset="0"/>
              </a:rPr>
              <a:t>	Since it is established that customers with higher number of subscribed bank products churned less, it is imperative to increase enlightening of existing customers to unsubscribed bank products, to ensure that more customers sign up for multiple products of the bank.</a:t>
            </a:r>
          </a:p>
          <a:p>
            <a:pPr marL="457200"/>
            <a:endParaRPr lang="en-US" sz="1600" dirty="0">
              <a:latin typeface="Georgia" panose="02040502050405020303" pitchFamily="18" charset="0"/>
            </a:endParaRPr>
          </a:p>
          <a:p>
            <a:pPr marL="457200"/>
            <a:r>
              <a:rPr lang="en-US" sz="1600" dirty="0">
                <a:latin typeface="Georgia" panose="02040502050405020303" pitchFamily="18" charset="0"/>
              </a:rPr>
              <a:t>Also, since the majority of customers that churned are inactive members, hence there is a need to engage inactive members to sign up for bank products.</a:t>
            </a:r>
          </a:p>
          <a:p>
            <a:endParaRPr lang="en-US" sz="1600" dirty="0">
              <a:latin typeface="Georgia" panose="02040502050405020303" pitchFamily="18" charset="0"/>
            </a:endParaRPr>
          </a:p>
          <a:p>
            <a:pPr marL="457200"/>
            <a:r>
              <a:rPr lang="en-US" sz="1600" dirty="0">
                <a:latin typeface="Georgia" panose="02040502050405020303" pitchFamily="18" charset="0"/>
              </a:rPr>
              <a:t>	There is also a need to retain more Mid-life Adults who have the highest churn rate of 64% as they will churn less as they cross the 65 years line. It may be necessary to ensure they have more products tailored to meets their peculiarities.</a:t>
            </a:r>
          </a:p>
          <a:p>
            <a:pPr marL="457200"/>
            <a:endParaRPr lang="en-US" sz="1600" dirty="0">
              <a:latin typeface="Georgia" panose="02040502050405020303" pitchFamily="18" charset="0"/>
            </a:endParaRPr>
          </a:p>
          <a:p>
            <a:pPr lvl="1" algn="just"/>
            <a:r>
              <a:rPr lang="en-US" sz="1600" dirty="0">
                <a:latin typeface="Georgia" panose="02040502050405020303" pitchFamily="18" charset="0"/>
              </a:rPr>
              <a:t>The credit score grades are inversely related to churn rates, except for the lowest 2 grades that are interchanged </a:t>
            </a:r>
            <a:r>
              <a:rPr lang="en-US" sz="1600" dirty="0" err="1">
                <a:latin typeface="Georgia" panose="02040502050405020303" pitchFamily="18" charset="0"/>
              </a:rPr>
              <a:t>i.e</a:t>
            </a:r>
            <a:r>
              <a:rPr lang="en-US" sz="1600" dirty="0">
                <a:latin typeface="Georgia" panose="02040502050405020303" pitchFamily="18" charset="0"/>
              </a:rPr>
              <a:t> “Poor” the lowest credit rating has the second highest churn rate while “Fair” the second lowest rating has the highest churn rate.</a:t>
            </a:r>
          </a:p>
          <a:p>
            <a:pPr lvl="1"/>
            <a:r>
              <a:rPr lang="en-US" sz="1600" dirty="0">
                <a:latin typeface="Georgia" panose="02040502050405020303" pitchFamily="18" charset="0"/>
              </a:rPr>
              <a:t>There are more women in the ‘high-churn’ age categories, hence bank product development efforts can be geared towards the feminine oriented industries such as fashion and cosmetics entrepreneurs funds or payment packages with already existing notable brands in these industries. This can also be applied in France.</a:t>
            </a:r>
          </a:p>
          <a:p>
            <a:endParaRPr lang="en-US" sz="1600" dirty="0">
              <a:latin typeface="Georgia" panose="02040502050405020303" pitchFamily="18" charset="0"/>
            </a:endParaRPr>
          </a:p>
        </p:txBody>
      </p:sp>
      <p:pic>
        <p:nvPicPr>
          <p:cNvPr id="2" name="Audio 1">
            <a:hlinkClick r:id="" action="ppaction://media"/>
            <a:extLst>
              <a:ext uri="{FF2B5EF4-FFF2-40B4-BE49-F238E27FC236}">
                <a16:creationId xmlns:a16="http://schemas.microsoft.com/office/drawing/2014/main" id="{B970E5C7-B87D-970B-4AF6-71E4EA0883E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22867932"/>
      </p:ext>
    </p:extLst>
  </p:cSld>
  <p:clrMapOvr>
    <a:masterClrMapping/>
  </p:clrMapOvr>
  <mc:AlternateContent xmlns:mc="http://schemas.openxmlformats.org/markup-compatibility/2006" xmlns:p14="http://schemas.microsoft.com/office/powerpoint/2010/main">
    <mc:Choice Requires="p14">
      <p:transition spd="slow" p14:dur="2000" advTm="116738"/>
    </mc:Choice>
    <mc:Fallback xmlns="">
      <p:transition spd="slow" advTm="1167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12788</TotalTime>
  <Words>657</Words>
  <Application>Microsoft Office PowerPoint</Application>
  <PresentationFormat>Widescreen</PresentationFormat>
  <Paragraphs>52</Paragraphs>
  <Slides>5</Slides>
  <Notes>0</Notes>
  <HiddenSlides>0</HiddenSlides>
  <MMClips>5</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Mesh</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Efemena Ikpro</dc:creator>
  <cp:lastModifiedBy>Ayo Olawore</cp:lastModifiedBy>
  <cp:revision>71</cp:revision>
  <dcterms:created xsi:type="dcterms:W3CDTF">2022-02-19T18:27:42Z</dcterms:created>
  <dcterms:modified xsi:type="dcterms:W3CDTF">2022-06-15T08:19:17Z</dcterms:modified>
</cp:coreProperties>
</file>

<file path=docProps/thumbnail.jpeg>
</file>